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747" r:id="rId3"/>
    <p:sldId id="792" r:id="rId4"/>
    <p:sldId id="751" r:id="rId5"/>
    <p:sldId id="765" r:id="rId6"/>
    <p:sldId id="766" r:id="rId7"/>
    <p:sldId id="784" r:id="rId8"/>
  </p:sldIdLst>
  <p:sldSz cx="9144000" cy="6858000" type="screen4x3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7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howGuides="1">
      <p:cViewPr varScale="1">
        <p:scale>
          <a:sx n="87" d="100"/>
          <a:sy n="87" d="100"/>
        </p:scale>
        <p:origin x="-1330" y="-86"/>
      </p:cViewPr>
      <p:guideLst>
        <p:guide orient="horz" pos="2160"/>
        <p:guide pos="278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gs" Target="tags/tag40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0">
        <p:random/>
      </p:transition>
    </mc:Choice>
    <mc:Fallback>
      <p:transition spd="slow" advClick="0" advTm="20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0">
        <p:random/>
      </p:transition>
    </mc:Choice>
    <mc:Fallback>
      <p:transition spd="slow" advClick="0" advTm="20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0">
        <p:random/>
      </p:transition>
    </mc:Choice>
    <mc:Fallback>
      <p:transition spd="slow" advClick="0" advTm="20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0">
        <p:random/>
      </p:transition>
    </mc:Choice>
    <mc:Fallback>
      <p:transition spd="slow" advClick="0" advTm="20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0">
        <p:random/>
      </p:transition>
    </mc:Choice>
    <mc:Fallback>
      <p:transition spd="slow" advClick="0" advTm="20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0">
        <p:random/>
      </p:transition>
    </mc:Choice>
    <mc:Fallback>
      <p:transition spd="slow" advClick="0" advTm="20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0">
        <p:random/>
      </p:transition>
    </mc:Choice>
    <mc:Fallback>
      <p:transition spd="slow" advClick="0" advTm="20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0">
        <p:random/>
      </p:transition>
    </mc:Choice>
    <mc:Fallback>
      <p:transition spd="slow" advClick="0" advTm="20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0">
        <p:random/>
      </p:transition>
    </mc:Choice>
    <mc:Fallback>
      <p:transition spd="slow" advClick="0" advTm="20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0">
        <p:random/>
      </p:transition>
    </mc:Choice>
    <mc:Fallback>
      <p:transition spd="slow" advClick="0" advTm="20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Click="0" advTm="20000">
        <p:random/>
      </p:transition>
    </mc:Choice>
    <mc:Fallback>
      <p:transition spd="slow" advClick="0" advTm="20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" advClick="0" advTm="20000">
        <p:random/>
      </p:transition>
    </mc:Choice>
    <mc:Fallback>
      <p:transition spd="slow" advClick="0" advTm="20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eg"/><Relationship Id="rId8" Type="http://schemas.openxmlformats.org/officeDocument/2006/relationships/tags" Target="../tags/tag6.xml"/><Relationship Id="rId7" Type="http://schemas.openxmlformats.org/officeDocument/2006/relationships/image" Target="../media/image2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1.jpe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jpeg"/><Relationship Id="rId8" Type="http://schemas.openxmlformats.org/officeDocument/2006/relationships/tags" Target="../tags/tag12.xml"/><Relationship Id="rId7" Type="http://schemas.openxmlformats.org/officeDocument/2006/relationships/image" Target="../media/image2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image" Target="../media/image1.jpe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3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19.xml"/><Relationship Id="rId7" Type="http://schemas.openxmlformats.org/officeDocument/2006/relationships/image" Target="../media/image2.png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image" Target="../media/image1.jpe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image" Target="../media/image6.jpeg"/><Relationship Id="rId7" Type="http://schemas.openxmlformats.org/officeDocument/2006/relationships/tags" Target="../tags/tag24.xml"/><Relationship Id="rId6" Type="http://schemas.openxmlformats.org/officeDocument/2006/relationships/image" Target="../media/image2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.jpeg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8" Type="http://schemas.openxmlformats.org/officeDocument/2006/relationships/tags" Target="../tags/tag31.xml"/><Relationship Id="rId7" Type="http://schemas.openxmlformats.org/officeDocument/2006/relationships/image" Target="../media/image2.png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image" Target="../media/image1.jpe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32.xml"/><Relationship Id="rId1" Type="http://schemas.openxmlformats.org/officeDocument/2006/relationships/tags" Target="../tags/tag2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image" Target="../media/image2.png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1.jpe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8.jpeg"/><Relationship Id="rId1" Type="http://schemas.openxmlformats.org/officeDocument/2006/relationships/tags" Target="../tags/ta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11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-5080" y="-36195"/>
            <a:ext cx="9208135" cy="6893560"/>
          </a:xfrm>
          <a:prstGeom prst="rect">
            <a:avLst/>
          </a:prstGeom>
        </p:spPr>
      </p:pic>
      <p:sp>
        <p:nvSpPr>
          <p:cNvPr id="14" name="TextBox 13"/>
          <p:cNvSpPr txBox="1"/>
          <p:nvPr>
            <p:custDataLst>
              <p:tags r:id="rId3"/>
            </p:custDataLst>
          </p:nvPr>
        </p:nvSpPr>
        <p:spPr>
          <a:xfrm>
            <a:off x="5436235" y="332740"/>
            <a:ext cx="3368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sym typeface="+mn-ea"/>
              </a:rPr>
              <a:t>     </a:t>
            </a:r>
            <a:r>
              <a:rPr lang="en-US" altLang="zh-CN" dirty="0" smtClean="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sym typeface="+mn-ea"/>
              </a:rPr>
              <a:t>海南藏族自治州人民医院</a:t>
            </a:r>
            <a:r>
              <a:rPr lang="en-US" altLang="zh-CN" dirty="0" smtClean="0">
                <a:solidFill>
                  <a:schemeClr val="bg1"/>
                </a:solidFill>
                <a:sym typeface="+mn-ea"/>
              </a:rPr>
              <a:t>     </a:t>
            </a:r>
            <a:endParaRPr lang="en-US" altLang="zh-CN" dirty="0" smtClean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>
            <p:custDataLst>
              <p:tags r:id="rId4"/>
            </p:custDataLst>
          </p:nvPr>
        </p:nvSpPr>
        <p:spPr>
          <a:xfrm>
            <a:off x="2267585" y="1598295"/>
            <a:ext cx="3744595" cy="10928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dirty="0" smtClean="0">
                <a:solidFill>
                  <a:schemeClr val="accent1"/>
                </a:solidFill>
                <a:sym typeface="+mn-ea"/>
              </a:rPr>
              <a:t>何春旭</a:t>
            </a:r>
            <a:endParaRPr lang="zh-CN" altLang="en-US" dirty="0" smtClean="0">
              <a:solidFill>
                <a:schemeClr val="accent1"/>
              </a:solidFill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1400" b="1" dirty="0" smtClean="0">
                <a:sym typeface="+mn-ea"/>
              </a:rPr>
              <a:t>职称：主任医师</a:t>
            </a:r>
            <a:endParaRPr lang="zh-CN" altLang="en-US" sz="1400" b="1" dirty="0" smtClean="0"/>
          </a:p>
          <a:p>
            <a:pPr>
              <a:lnSpc>
                <a:spcPts val="3000"/>
              </a:lnSpc>
            </a:pPr>
            <a:r>
              <a:rPr lang="zh-CN" altLang="en-US" sz="1400" b="1" dirty="0" smtClean="0">
                <a:sym typeface="+mn-ea"/>
              </a:rPr>
              <a:t>专业：神经脑病科</a:t>
            </a:r>
            <a:endParaRPr lang="zh-CN" altLang="en-US" sz="1400" b="1" dirty="0" smtClean="0"/>
          </a:p>
          <a:p>
            <a:pPr>
              <a:lnSpc>
                <a:spcPts val="3000"/>
              </a:lnSpc>
            </a:pPr>
            <a:endParaRPr lang="zh-CN" altLang="en-US" sz="1400" b="1" dirty="0" smtClean="0"/>
          </a:p>
        </p:txBody>
      </p:sp>
      <p:sp>
        <p:nvSpPr>
          <p:cNvPr id="19" name="TextBox 18"/>
          <p:cNvSpPr txBox="1"/>
          <p:nvPr>
            <p:custDataLst>
              <p:tags r:id="rId5"/>
            </p:custDataLst>
          </p:nvPr>
        </p:nvSpPr>
        <p:spPr>
          <a:xfrm>
            <a:off x="395605" y="3213100"/>
            <a:ext cx="6573520" cy="819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altLang="zh-CN" sz="1200" dirty="0" smtClean="0">
                <a:sym typeface="+mn-ea"/>
              </a:rPr>
              <a:t>【</a:t>
            </a:r>
            <a:r>
              <a:rPr lang="zh-CN" altLang="en-US" sz="1200" b="1" dirty="0" smtClean="0">
                <a:sym typeface="+mn-ea"/>
              </a:rPr>
              <a:t>擅长</a:t>
            </a:r>
            <a:r>
              <a:rPr lang="en-US" altLang="zh-CN" sz="1200" dirty="0" smtClean="0">
                <a:sym typeface="+mn-ea"/>
              </a:rPr>
              <a:t>】</a:t>
            </a:r>
            <a:endParaRPr lang="en-US" altLang="zh-CN" sz="1200" dirty="0" smtClean="0"/>
          </a:p>
          <a:p>
            <a:pPr>
              <a:lnSpc>
                <a:spcPts val="2000"/>
              </a:lnSpc>
            </a:pPr>
            <a:r>
              <a:rPr lang="zh-CN" altLang="en-US" sz="1200" dirty="0" smtClean="0">
                <a:sym typeface="+mn-ea"/>
              </a:rPr>
              <a:t>        </a:t>
            </a:r>
            <a:r>
              <a:rPr lang="en-US" altLang="zh-CN" sz="1200" dirty="0" smtClean="0">
                <a:latin typeface="+mn-ea"/>
                <a:sym typeface="+mn-ea"/>
              </a:rPr>
              <a:t>颅脑外伤，脑卒中急救及手术治疗。</a:t>
            </a:r>
            <a:r>
              <a:rPr lang="en-US" altLang="zh-CN" sz="1200" dirty="0" smtClean="0">
                <a:latin typeface="+mn-ea"/>
                <a:sym typeface="+mn-ea"/>
              </a:rPr>
              <a:t>   </a:t>
            </a:r>
            <a:endParaRPr lang="zh-CN" altLang="en-US" sz="1200" dirty="0" smtClean="0"/>
          </a:p>
        </p:txBody>
      </p:sp>
      <p:pic>
        <p:nvPicPr>
          <p:cNvPr id="23" name="图片 22" descr="1221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4857752" y="357166"/>
            <a:ext cx="500066" cy="502758"/>
          </a:xfrm>
          <a:prstGeom prst="rect">
            <a:avLst/>
          </a:prstGeom>
        </p:spPr>
      </p:pic>
      <p:pic>
        <p:nvPicPr>
          <p:cNvPr id="5" name="图片 4" descr="何春旭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5650" y="1268095"/>
            <a:ext cx="1343025" cy="15214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9070" y="1844675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-19050" y="0"/>
            <a:ext cx="9211310" cy="6851650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1099951" y="368878"/>
            <a:ext cx="346577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    </a:t>
            </a:r>
            <a:r>
              <a:rPr lang="zh-CN" altLang="en-US" dirty="0" smtClean="0">
                <a:solidFill>
                  <a:schemeClr val="bg1"/>
                </a:solidFill>
              </a:rPr>
              <a:t>海南藏族自治州人民医院</a:t>
            </a:r>
            <a:r>
              <a:rPr lang="en-US" altLang="zh-CN" dirty="0" smtClean="0">
                <a:solidFill>
                  <a:schemeClr val="bg1"/>
                </a:solidFill>
              </a:rPr>
              <a:t>     </a:t>
            </a:r>
            <a:endParaRPr lang="en-US" altLang="zh-CN" dirty="0" smtClean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>
            <p:custDataLst>
              <p:tags r:id="rId4"/>
            </p:custDataLst>
          </p:nvPr>
        </p:nvSpPr>
        <p:spPr>
          <a:xfrm>
            <a:off x="531495" y="3462655"/>
            <a:ext cx="7830185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200" dirty="0" smtClean="0">
                <a:sym typeface="+mn-ea"/>
              </a:rPr>
              <a:t>【</a:t>
            </a:r>
            <a:r>
              <a:rPr lang="zh-CN" altLang="en-US" sz="1200" b="1" dirty="0" smtClean="0">
                <a:sym typeface="+mn-ea"/>
              </a:rPr>
              <a:t>擅长</a:t>
            </a:r>
            <a:r>
              <a:rPr lang="en-US" altLang="zh-CN" sz="1200" dirty="0" smtClean="0">
                <a:sym typeface="+mn-ea"/>
              </a:rPr>
              <a:t>】</a:t>
            </a:r>
            <a:endParaRPr lang="en-US" altLang="zh-CN" sz="1200" dirty="0" smtClean="0"/>
          </a:p>
          <a:p>
            <a:pPr algn="l">
              <a:lnSpc>
                <a:spcPts val="2000"/>
              </a:lnSpc>
              <a:buClrTx/>
              <a:buSzTx/>
              <a:buFontTx/>
            </a:pPr>
            <a:r>
              <a:rPr lang="zh-CN" altLang="en-US" sz="1200" dirty="0" smtClean="0">
                <a:sym typeface="+mn-ea"/>
              </a:rPr>
              <a:t>      </a:t>
            </a:r>
            <a:r>
              <a:rPr lang="zh-CN" altLang="en-US" sz="1200" dirty="0" smtClean="0">
                <a:sym typeface="+mn-ea"/>
              </a:rPr>
              <a:t> </a:t>
            </a:r>
            <a:r>
              <a:rPr lang="en-US" altLang="zh-CN" sz="1200" dirty="0" smtClean="0">
                <a:latin typeface="+mn-ea"/>
                <a:cs typeface="+mn-ea"/>
                <a:sym typeface="+mn-ea"/>
              </a:rPr>
              <a:t> </a:t>
            </a:r>
            <a:r>
              <a:rPr lang="en-US" altLang="zh-CN" sz="1200" dirty="0" smtClean="0">
                <a:latin typeface="+mn-ea"/>
                <a:cs typeface="+mn-ea"/>
                <a:sym typeface="+mn-ea"/>
              </a:rPr>
              <a:t>熟练掌握盆腔炎、阴道炎、宫颈炎、慢性盆腔疼痛等妇科炎症的诊治；多囊卵巢综合征（PCOS）、异常子宫出血、卵巢囊肿、子宫内膜异位症等良性疾病的诊断与规范化管理；早期妊娠保胎、妊娠合并妇科疾病的协作管理，熟练掌握阴道镜、宫腔镜等微创技术。 </a:t>
            </a:r>
            <a:endParaRPr lang="zh-CN" sz="1200" dirty="0" smtClean="0">
              <a:latin typeface="+mn-ea"/>
              <a:cs typeface="+mn-ea"/>
            </a:endParaRPr>
          </a:p>
        </p:txBody>
      </p:sp>
      <p:sp>
        <p:nvSpPr>
          <p:cNvPr id="14" name="TextBox 13"/>
          <p:cNvSpPr txBox="1"/>
          <p:nvPr>
            <p:custDataLst>
              <p:tags r:id="rId5"/>
            </p:custDataLst>
          </p:nvPr>
        </p:nvSpPr>
        <p:spPr>
          <a:xfrm>
            <a:off x="5652171" y="368878"/>
            <a:ext cx="334898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sym typeface="+mn-ea"/>
              </a:rPr>
              <a:t>     </a:t>
            </a:r>
            <a:r>
              <a:rPr lang="en-US" altLang="zh-CN" dirty="0" smtClean="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sym typeface="+mn-ea"/>
              </a:rPr>
              <a:t>海南藏族自治州人民医院</a:t>
            </a:r>
            <a:r>
              <a:rPr lang="en-US" altLang="zh-CN" dirty="0" smtClean="0">
                <a:solidFill>
                  <a:schemeClr val="bg1"/>
                </a:solidFill>
                <a:sym typeface="+mn-ea"/>
              </a:rPr>
              <a:t>     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  <a:sym typeface="+mn-ea"/>
              </a:rPr>
              <a:t>转诊会诊服务中心专家信息表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2" name="图片 21" descr="1221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602782" y="393161"/>
            <a:ext cx="497143" cy="499819"/>
          </a:xfrm>
          <a:prstGeom prst="rect">
            <a:avLst/>
          </a:prstGeom>
        </p:spPr>
      </p:pic>
      <p:pic>
        <p:nvPicPr>
          <p:cNvPr id="5" name="图片 4" descr="拉尕卓玛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475621" y="1268497"/>
            <a:ext cx="1225962" cy="1614204"/>
          </a:xfrm>
          <a:prstGeom prst="rect">
            <a:avLst/>
          </a:prstGeom>
        </p:spPr>
      </p:pic>
      <p:sp>
        <p:nvSpPr>
          <p:cNvPr id="8" name="TextBox 6"/>
          <p:cNvSpPr txBox="1"/>
          <p:nvPr>
            <p:custDataLst>
              <p:tags r:id="rId10"/>
            </p:custDataLst>
          </p:nvPr>
        </p:nvSpPr>
        <p:spPr>
          <a:xfrm>
            <a:off x="2915920" y="1529715"/>
            <a:ext cx="2636520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accent1"/>
                </a:solidFill>
              </a:rPr>
              <a:t>拉尕卓玛</a:t>
            </a:r>
            <a:endParaRPr lang="zh-CN" altLang="en-US" dirty="0" smtClean="0">
              <a:solidFill>
                <a:schemeClr val="accent1"/>
              </a:solidFill>
            </a:endParaRPr>
          </a:p>
          <a:p>
            <a:r>
              <a:rPr lang="zh-CN" altLang="en-US" sz="1400" b="1" dirty="0" smtClean="0"/>
              <a:t>职称：副主任医师</a:t>
            </a:r>
            <a:endParaRPr lang="zh-CN" altLang="en-US" sz="1400" b="1" dirty="0" smtClean="0"/>
          </a:p>
          <a:p>
            <a:pPr>
              <a:lnSpc>
                <a:spcPts val="3000"/>
              </a:lnSpc>
            </a:pPr>
            <a:r>
              <a:rPr lang="zh-CN" altLang="en-US" sz="1400" b="1" dirty="0" smtClean="0"/>
              <a:t>专业：妇科</a:t>
            </a:r>
            <a:endParaRPr lang="zh-CN" altLang="en-US" sz="1400" b="1" dirty="0" smtClean="0"/>
          </a:p>
          <a:p>
            <a:pPr>
              <a:lnSpc>
                <a:spcPts val="3000"/>
              </a:lnSpc>
            </a:pPr>
            <a:endParaRPr lang="zh-CN" altLang="en-US" sz="1400" b="1" dirty="0" smtClean="0"/>
          </a:p>
        </p:txBody>
      </p:sp>
    </p:spTree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11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0350" cy="6888480"/>
          </a:xfrm>
          <a:prstGeom prst="rect">
            <a:avLst/>
          </a:prstGeom>
        </p:spPr>
      </p:pic>
      <p:sp>
        <p:nvSpPr>
          <p:cNvPr id="14" name="TextBox 13"/>
          <p:cNvSpPr txBox="1"/>
          <p:nvPr>
            <p:custDataLst>
              <p:tags r:id="rId3"/>
            </p:custDataLst>
          </p:nvPr>
        </p:nvSpPr>
        <p:spPr>
          <a:xfrm>
            <a:off x="5436235" y="332740"/>
            <a:ext cx="3368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sym typeface="+mn-ea"/>
              </a:rPr>
              <a:t>     </a:t>
            </a:r>
            <a:r>
              <a:rPr lang="en-US" altLang="zh-CN" dirty="0" smtClean="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sym typeface="+mn-ea"/>
              </a:rPr>
              <a:t>海南藏族自治州人民医院</a:t>
            </a:r>
            <a:r>
              <a:rPr lang="en-US" altLang="zh-CN" dirty="0" smtClean="0">
                <a:solidFill>
                  <a:schemeClr val="bg1"/>
                </a:solidFill>
                <a:sym typeface="+mn-ea"/>
              </a:rPr>
              <a:t>     </a:t>
            </a:r>
            <a:endParaRPr lang="en-US" altLang="zh-CN" dirty="0" smtClean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>
            <p:custDataLst>
              <p:tags r:id="rId4"/>
            </p:custDataLst>
          </p:nvPr>
        </p:nvSpPr>
        <p:spPr>
          <a:xfrm>
            <a:off x="2411730" y="1700530"/>
            <a:ext cx="2533015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chemeClr val="accent1"/>
                </a:solidFill>
                <a:sym typeface="+mn-ea"/>
              </a:rPr>
              <a:t>李娴萍</a:t>
            </a:r>
            <a:endParaRPr lang="zh-CN" altLang="en-US" dirty="0" smtClean="0">
              <a:solidFill>
                <a:schemeClr val="accent1"/>
              </a:solidFill>
            </a:endParaRPr>
          </a:p>
          <a:p>
            <a:r>
              <a:rPr lang="zh-CN" altLang="en-US" sz="1400" b="1" dirty="0" smtClean="0">
                <a:sym typeface="+mn-ea"/>
              </a:rPr>
              <a:t>职称：主任医师</a:t>
            </a:r>
            <a:endParaRPr lang="zh-CN" altLang="en-US" sz="1400" b="1" dirty="0" smtClean="0"/>
          </a:p>
          <a:p>
            <a:pPr>
              <a:lnSpc>
                <a:spcPts val="3000"/>
              </a:lnSpc>
            </a:pPr>
            <a:r>
              <a:rPr lang="zh-CN" altLang="en-US" sz="1400" b="1" dirty="0" smtClean="0">
                <a:sym typeface="+mn-ea"/>
              </a:rPr>
              <a:t>专业：</a:t>
            </a:r>
            <a:r>
              <a:rPr lang="zh-CN" altLang="en-US" sz="1400" b="1" dirty="0" smtClean="0">
                <a:sym typeface="+mn-ea"/>
              </a:rPr>
              <a:t>消化肾病</a:t>
            </a:r>
            <a:endParaRPr lang="zh-CN" altLang="en-US" sz="1400" b="1" dirty="0" smtClean="0"/>
          </a:p>
          <a:p>
            <a:pPr>
              <a:lnSpc>
                <a:spcPts val="3000"/>
              </a:lnSpc>
            </a:pPr>
            <a:endParaRPr lang="zh-CN" altLang="en-US" sz="1400" b="1" dirty="0" smtClean="0"/>
          </a:p>
        </p:txBody>
      </p:sp>
      <p:sp>
        <p:nvSpPr>
          <p:cNvPr id="19" name="TextBox 18"/>
          <p:cNvSpPr txBox="1"/>
          <p:nvPr>
            <p:custDataLst>
              <p:tags r:id="rId5"/>
            </p:custDataLst>
          </p:nvPr>
        </p:nvSpPr>
        <p:spPr>
          <a:xfrm>
            <a:off x="179705" y="3356610"/>
            <a:ext cx="7788910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200" dirty="0" smtClean="0">
                <a:sym typeface="+mn-ea"/>
              </a:rPr>
              <a:t> 【</a:t>
            </a:r>
            <a:r>
              <a:rPr lang="zh-CN" altLang="en-US" sz="1200" b="1" dirty="0" smtClean="0">
                <a:sym typeface="+mn-ea"/>
              </a:rPr>
              <a:t>擅长</a:t>
            </a:r>
            <a:r>
              <a:rPr lang="en-US" altLang="zh-CN" sz="1200" dirty="0" smtClean="0">
                <a:sym typeface="+mn-ea"/>
              </a:rPr>
              <a:t>】</a:t>
            </a:r>
            <a:endParaRPr lang="en-US" altLang="zh-CN" sz="1200" dirty="0" smtClean="0"/>
          </a:p>
          <a:p>
            <a:pPr>
              <a:lnSpc>
                <a:spcPts val="2000"/>
              </a:lnSpc>
            </a:pPr>
            <a:r>
              <a:rPr lang="zh-CN" altLang="en-US" sz="1200" dirty="0" smtClean="0">
                <a:sym typeface="+mn-ea"/>
              </a:rPr>
              <a:t>       </a:t>
            </a:r>
            <a:r>
              <a:rPr lang="en-US" altLang="zh-CN" sz="1200" dirty="0" smtClean="0">
                <a:latin typeface="+mn-ea"/>
                <a:sym typeface="+mn-ea"/>
              </a:rPr>
              <a:t>脑血管病及肾病诊治，在肾功能衰竭血液净化治疗方面经验丰富。</a:t>
            </a:r>
            <a:endParaRPr lang="zh-CN" altLang="en-US" sz="1200" dirty="0" smtClean="0"/>
          </a:p>
        </p:txBody>
      </p:sp>
      <p:pic>
        <p:nvPicPr>
          <p:cNvPr id="23" name="图片 22" descr="1221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4857752" y="357166"/>
            <a:ext cx="500066" cy="5027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99795" y="1412875"/>
            <a:ext cx="1227455" cy="160909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-13335" y="-39370"/>
            <a:ext cx="9156700" cy="6864350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857250" y="332740"/>
            <a:ext cx="34861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    </a:t>
            </a:r>
            <a:r>
              <a:rPr lang="zh-CN" altLang="en-US" dirty="0" smtClean="0">
                <a:solidFill>
                  <a:schemeClr val="bg1"/>
                </a:solidFill>
              </a:rPr>
              <a:t>海南藏族自治州人民医院</a:t>
            </a:r>
            <a:r>
              <a:rPr lang="en-US" altLang="zh-CN" dirty="0" smtClean="0">
                <a:solidFill>
                  <a:schemeClr val="bg1"/>
                </a:solidFill>
              </a:rPr>
              <a:t>     </a:t>
            </a:r>
            <a:endParaRPr lang="en-US" altLang="zh-CN" dirty="0" smtClean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>
            <p:custDataLst>
              <p:tags r:id="rId4"/>
            </p:custDataLst>
          </p:nvPr>
        </p:nvSpPr>
        <p:spPr>
          <a:xfrm>
            <a:off x="285750" y="3444875"/>
            <a:ext cx="8185150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200" dirty="0" smtClean="0">
                <a:sym typeface="+mn-ea"/>
              </a:rPr>
              <a:t>【</a:t>
            </a:r>
            <a:r>
              <a:rPr lang="zh-CN" altLang="en-US" sz="1200" b="1" dirty="0" smtClean="0">
                <a:sym typeface="+mn-ea"/>
              </a:rPr>
              <a:t>擅长</a:t>
            </a:r>
            <a:r>
              <a:rPr lang="en-US" altLang="zh-CN" sz="1200" dirty="0" smtClean="0">
                <a:sym typeface="+mn-ea"/>
              </a:rPr>
              <a:t>】</a:t>
            </a:r>
            <a:endParaRPr lang="en-US" altLang="zh-CN" sz="1200" dirty="0" smtClean="0"/>
          </a:p>
          <a:p>
            <a:pPr>
              <a:lnSpc>
                <a:spcPts val="2000"/>
              </a:lnSpc>
            </a:pPr>
            <a:r>
              <a:rPr lang="zh-CN" altLang="en-US" sz="1200" dirty="0" smtClean="0">
                <a:sym typeface="+mn-ea"/>
              </a:rPr>
              <a:t>          </a:t>
            </a:r>
            <a:r>
              <a:rPr lang="zh-CN" altLang="en-US" sz="1200" dirty="0" smtClean="0">
                <a:sym typeface="+mn-ea"/>
              </a:rPr>
              <a:t>擅长各类中毒、急危重症患者的抢救、各类休克的抢救治疗、高原性肺水肿等常见病及多发病的诊治。</a:t>
            </a:r>
            <a:endParaRPr lang="zh-CN" sz="1200" dirty="0" smtClean="0">
              <a:latin typeface="+mn-ea"/>
              <a:cs typeface="+mn-ea"/>
            </a:endParaRPr>
          </a:p>
        </p:txBody>
      </p:sp>
      <p:pic>
        <p:nvPicPr>
          <p:cNvPr id="22" name="图片 21" descr="1221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57158" y="357166"/>
            <a:ext cx="500066" cy="502758"/>
          </a:xfrm>
          <a:prstGeom prst="rect">
            <a:avLst/>
          </a:prstGeom>
        </p:spPr>
      </p:pic>
      <p:pic>
        <p:nvPicPr>
          <p:cNvPr id="5" name="图片 4" descr="李全胜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56870" y="1412875"/>
            <a:ext cx="1260475" cy="1572260"/>
          </a:xfrm>
          <a:prstGeom prst="rect">
            <a:avLst/>
          </a:prstGeom>
        </p:spPr>
      </p:pic>
      <p:sp>
        <p:nvSpPr>
          <p:cNvPr id="8" name="TextBox 6"/>
          <p:cNvSpPr txBox="1"/>
          <p:nvPr>
            <p:custDataLst>
              <p:tags r:id="rId9"/>
            </p:custDataLst>
          </p:nvPr>
        </p:nvSpPr>
        <p:spPr>
          <a:xfrm>
            <a:off x="1691640" y="1699895"/>
            <a:ext cx="2724150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70C0"/>
                </a:solidFill>
              </a:rPr>
              <a:t>李全胜</a:t>
            </a:r>
            <a:endParaRPr lang="zh-CN" altLang="en-US" dirty="0" smtClean="0">
              <a:solidFill>
                <a:srgbClr val="0070C0"/>
              </a:solidFill>
            </a:endParaRPr>
          </a:p>
          <a:p>
            <a:r>
              <a:rPr lang="zh-CN" altLang="en-US" sz="1400" b="1" dirty="0" smtClean="0"/>
              <a:t>职称：副主任医师</a:t>
            </a:r>
            <a:endParaRPr lang="zh-CN" altLang="en-US" sz="1400" b="1" dirty="0" smtClean="0"/>
          </a:p>
          <a:p>
            <a:pPr>
              <a:lnSpc>
                <a:spcPts val="3000"/>
              </a:lnSpc>
            </a:pPr>
            <a:r>
              <a:rPr lang="zh-CN" altLang="en-US" sz="1400" b="1" dirty="0" smtClean="0"/>
              <a:t>专业：急危重症科</a:t>
            </a:r>
            <a:endParaRPr lang="zh-CN" altLang="en-US" sz="1400" b="1" dirty="0" smtClean="0"/>
          </a:p>
        </p:txBody>
      </p:sp>
    </p:spTree>
  </p:cSld>
  <p:clrMapOvr>
    <a:masterClrMapping/>
  </p:clrMapOvr>
  <p:transition spd="slow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-13335" y="-635"/>
            <a:ext cx="9229090" cy="6844665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857250" y="332740"/>
            <a:ext cx="34861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    </a:t>
            </a:r>
            <a:r>
              <a:rPr lang="zh-CN" altLang="en-US" dirty="0" smtClean="0">
                <a:solidFill>
                  <a:schemeClr val="bg1"/>
                </a:solidFill>
              </a:rPr>
              <a:t>海南藏族自治州人民医院</a:t>
            </a:r>
            <a:r>
              <a:rPr lang="en-US" altLang="zh-CN" dirty="0" smtClean="0">
                <a:solidFill>
                  <a:schemeClr val="bg1"/>
                </a:solidFill>
              </a:rPr>
              <a:t>     </a:t>
            </a:r>
            <a:endParaRPr lang="en-US" altLang="zh-CN" dirty="0" smtClean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>
            <p:custDataLst>
              <p:tags r:id="rId4"/>
            </p:custDataLst>
          </p:nvPr>
        </p:nvSpPr>
        <p:spPr>
          <a:xfrm>
            <a:off x="285750" y="3444875"/>
            <a:ext cx="8391525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200" dirty="0" smtClean="0">
                <a:sym typeface="+mn-ea"/>
              </a:rPr>
              <a:t>【</a:t>
            </a:r>
            <a:r>
              <a:rPr lang="zh-CN" altLang="en-US" sz="1200" b="1" dirty="0" smtClean="0">
                <a:sym typeface="+mn-ea"/>
              </a:rPr>
              <a:t>擅长</a:t>
            </a:r>
            <a:r>
              <a:rPr lang="en-US" altLang="zh-CN" sz="1200" dirty="0" smtClean="0">
                <a:sym typeface="+mn-ea"/>
              </a:rPr>
              <a:t>】</a:t>
            </a:r>
            <a:endParaRPr lang="en-US" altLang="zh-CN" sz="1200" dirty="0" smtClean="0"/>
          </a:p>
          <a:p>
            <a:pPr>
              <a:lnSpc>
                <a:spcPts val="2000"/>
              </a:lnSpc>
            </a:pPr>
            <a:r>
              <a:rPr lang="zh-CN" altLang="en-US" sz="1200" dirty="0" smtClean="0">
                <a:sym typeface="+mn-ea"/>
              </a:rPr>
              <a:t>        擅长慢性肝病、结核、痛风</a:t>
            </a:r>
            <a:r>
              <a:rPr lang="zh-CN" altLang="en-US" sz="1200" dirty="0" smtClean="0">
                <a:sym typeface="+mn-ea"/>
              </a:rPr>
              <a:t>、消化道疾病、中西医结合治疗、过敏性紫癜、银屑病</a:t>
            </a:r>
            <a:r>
              <a:rPr lang="zh-CN" altLang="en-US" sz="1200" dirty="0" smtClean="0">
                <a:sym typeface="+mn-ea"/>
              </a:rPr>
              <a:t>等疾病的治疗。</a:t>
            </a:r>
            <a:endParaRPr lang="zh-CN" sz="1200" dirty="0" smtClean="0">
              <a:latin typeface="+mn-ea"/>
              <a:cs typeface="+mn-ea"/>
            </a:endParaRPr>
          </a:p>
        </p:txBody>
      </p:sp>
      <p:sp>
        <p:nvSpPr>
          <p:cNvPr id="14" name="TextBox 13"/>
          <p:cNvSpPr txBox="1"/>
          <p:nvPr>
            <p:custDataLst>
              <p:tags r:id="rId5"/>
            </p:custDataLst>
          </p:nvPr>
        </p:nvSpPr>
        <p:spPr>
          <a:xfrm>
            <a:off x="5436235" y="332740"/>
            <a:ext cx="3368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sym typeface="+mn-ea"/>
              </a:rPr>
              <a:t>     </a:t>
            </a:r>
            <a:r>
              <a:rPr lang="en-US" altLang="zh-CN" dirty="0" smtClean="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sym typeface="+mn-ea"/>
              </a:rPr>
              <a:t>海南藏族自治州人民医院</a:t>
            </a:r>
            <a:r>
              <a:rPr lang="en-US" altLang="zh-CN" dirty="0" smtClean="0">
                <a:solidFill>
                  <a:schemeClr val="bg1"/>
                </a:solidFill>
                <a:sym typeface="+mn-ea"/>
              </a:rPr>
              <a:t>     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  <a:sym typeface="+mn-ea"/>
              </a:rPr>
              <a:t>转诊会诊服务中心专家信息表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2" name="图片 21" descr="1221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57158" y="357166"/>
            <a:ext cx="500066" cy="502758"/>
          </a:xfrm>
          <a:prstGeom prst="rect">
            <a:avLst/>
          </a:prstGeom>
        </p:spPr>
      </p:pic>
      <p:pic>
        <p:nvPicPr>
          <p:cNvPr id="5" name="图片 4" descr="谢占乾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85750" y="1336675"/>
            <a:ext cx="1281430" cy="1574800"/>
          </a:xfrm>
          <a:prstGeom prst="rect">
            <a:avLst/>
          </a:prstGeom>
        </p:spPr>
      </p:pic>
      <p:sp>
        <p:nvSpPr>
          <p:cNvPr id="8" name="TextBox 6"/>
          <p:cNvSpPr txBox="1"/>
          <p:nvPr>
            <p:custDataLst>
              <p:tags r:id="rId10"/>
            </p:custDataLst>
          </p:nvPr>
        </p:nvSpPr>
        <p:spPr>
          <a:xfrm>
            <a:off x="1619885" y="1640205"/>
            <a:ext cx="2724150" cy="968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70C0"/>
                </a:solidFill>
              </a:rPr>
              <a:t>谢占乾</a:t>
            </a:r>
            <a:endParaRPr lang="zh-CN" altLang="en-US" dirty="0" smtClean="0">
              <a:solidFill>
                <a:srgbClr val="0070C0"/>
              </a:solidFill>
            </a:endParaRPr>
          </a:p>
          <a:p>
            <a:r>
              <a:rPr lang="zh-CN" altLang="en-US" sz="1400" b="1" dirty="0" smtClean="0"/>
              <a:t>职称：副主任医师</a:t>
            </a:r>
            <a:endParaRPr lang="zh-CN" altLang="en-US" sz="1400" b="1" dirty="0" smtClean="0"/>
          </a:p>
          <a:p>
            <a:pPr>
              <a:lnSpc>
                <a:spcPts val="3000"/>
              </a:lnSpc>
            </a:pPr>
            <a:r>
              <a:rPr lang="zh-CN" altLang="en-US" sz="1400" b="1" dirty="0" smtClean="0"/>
              <a:t>专业：感染科</a:t>
            </a:r>
            <a:endParaRPr lang="zh-CN" altLang="en-US" sz="1400" b="1" dirty="0" smtClean="0"/>
          </a:p>
        </p:txBody>
      </p:sp>
    </p:spTree>
  </p:cSld>
  <p:clrMapOvr>
    <a:masterClrMapping/>
  </p:clrMapOvr>
  <p:transition spd="slow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1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13970" y="-3810"/>
            <a:ext cx="9111615" cy="6839585"/>
          </a:xfrm>
          <a:prstGeom prst="rect">
            <a:avLst/>
          </a:prstGeom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857250" y="332740"/>
            <a:ext cx="34861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    </a:t>
            </a:r>
            <a:r>
              <a:rPr lang="zh-CN" altLang="en-US" dirty="0" smtClean="0">
                <a:solidFill>
                  <a:schemeClr val="bg1"/>
                </a:solidFill>
              </a:rPr>
              <a:t>海南藏族自治州人民医院</a:t>
            </a:r>
            <a:r>
              <a:rPr lang="en-US" altLang="zh-CN" dirty="0" smtClean="0">
                <a:solidFill>
                  <a:schemeClr val="bg1"/>
                </a:solidFill>
              </a:rPr>
              <a:t>     </a:t>
            </a:r>
            <a:endParaRPr lang="en-US" altLang="zh-CN" dirty="0" smtClean="0">
              <a:solidFill>
                <a:schemeClr val="bg1"/>
              </a:solidFill>
            </a:endParaRP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>
            <p:custDataLst>
              <p:tags r:id="rId4"/>
            </p:custDataLst>
          </p:nvPr>
        </p:nvSpPr>
        <p:spPr>
          <a:xfrm>
            <a:off x="285750" y="3444875"/>
            <a:ext cx="8211820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200" dirty="0" smtClean="0">
                <a:sym typeface="+mn-ea"/>
              </a:rPr>
              <a:t>【</a:t>
            </a:r>
            <a:r>
              <a:rPr lang="zh-CN" altLang="en-US" sz="1200" b="1" dirty="0" smtClean="0">
                <a:sym typeface="+mn-ea"/>
              </a:rPr>
              <a:t>擅长</a:t>
            </a:r>
            <a:r>
              <a:rPr lang="en-US" altLang="zh-CN" sz="1200" dirty="0" smtClean="0">
                <a:sym typeface="+mn-ea"/>
              </a:rPr>
              <a:t>】</a:t>
            </a:r>
            <a:endParaRPr lang="en-US" altLang="zh-CN" sz="1200" dirty="0" smtClean="0"/>
          </a:p>
          <a:p>
            <a:pPr>
              <a:lnSpc>
                <a:spcPts val="2000"/>
              </a:lnSpc>
            </a:pPr>
            <a:r>
              <a:rPr lang="zh-CN" altLang="en-US" sz="1200" dirty="0" smtClean="0">
                <a:sym typeface="+mn-ea"/>
              </a:rPr>
              <a:t>        </a:t>
            </a:r>
            <a:r>
              <a:rPr lang="zh-CN" altLang="en-US" sz="1200" dirty="0" smtClean="0">
                <a:latin typeface="+mn-ea"/>
                <a:cs typeface="+mn-ea"/>
                <a:sym typeface="+mn-ea"/>
              </a:rPr>
              <a:t>擅长抗菌药物的筛选和使用、特殊人群的安全用药、处方评价与分析</a:t>
            </a:r>
            <a:r>
              <a:rPr lang="en-US" altLang="zh-CN" sz="1200" dirty="0" smtClean="0">
                <a:latin typeface="+mn-ea"/>
                <a:cs typeface="+mn-ea"/>
                <a:sym typeface="+mn-ea"/>
              </a:rPr>
              <a:t>  </a:t>
            </a:r>
            <a:r>
              <a:rPr lang="zh-CN" altLang="en-US" sz="1200" dirty="0" smtClean="0">
                <a:latin typeface="+mn-ea"/>
                <a:cs typeface="+mn-ea"/>
                <a:sym typeface="+mn-ea"/>
              </a:rPr>
              <a:t>。</a:t>
            </a:r>
            <a:r>
              <a:rPr lang="en-US" altLang="zh-CN" sz="1200" dirty="0" smtClean="0">
                <a:latin typeface="+mn-ea"/>
                <a:cs typeface="+mn-ea"/>
                <a:sym typeface="+mn-ea"/>
              </a:rPr>
              <a:t>    </a:t>
            </a:r>
            <a:endParaRPr lang="zh-CN" sz="1200" dirty="0" smtClean="0">
              <a:latin typeface="+mn-ea"/>
              <a:cs typeface="+mn-ea"/>
            </a:endParaRPr>
          </a:p>
        </p:txBody>
      </p:sp>
      <p:sp>
        <p:nvSpPr>
          <p:cNvPr id="14" name="TextBox 13"/>
          <p:cNvSpPr txBox="1"/>
          <p:nvPr>
            <p:custDataLst>
              <p:tags r:id="rId5"/>
            </p:custDataLst>
          </p:nvPr>
        </p:nvSpPr>
        <p:spPr>
          <a:xfrm>
            <a:off x="5436235" y="332740"/>
            <a:ext cx="33686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sym typeface="+mn-ea"/>
              </a:rPr>
              <a:t>     </a:t>
            </a:r>
            <a:r>
              <a:rPr lang="en-US" altLang="zh-CN" dirty="0" smtClean="0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dirty="0" smtClean="0">
                <a:solidFill>
                  <a:schemeClr val="bg1"/>
                </a:solidFill>
                <a:sym typeface="+mn-ea"/>
              </a:rPr>
              <a:t>海南藏族自治州人民医院</a:t>
            </a:r>
            <a:r>
              <a:rPr lang="en-US" altLang="zh-CN" dirty="0" smtClean="0">
                <a:solidFill>
                  <a:schemeClr val="bg1"/>
                </a:solidFill>
                <a:sym typeface="+mn-ea"/>
              </a:rPr>
              <a:t>     </a:t>
            </a:r>
            <a:endParaRPr lang="en-US" altLang="zh-CN" dirty="0" smtClean="0">
              <a:solidFill>
                <a:schemeClr val="bg1"/>
              </a:solidFill>
            </a:endParaRPr>
          </a:p>
          <a:p>
            <a:r>
              <a:rPr lang="zh-CN" altLang="en-US" dirty="0" smtClean="0">
                <a:solidFill>
                  <a:schemeClr val="bg1"/>
                </a:solidFill>
                <a:sym typeface="+mn-ea"/>
              </a:rPr>
              <a:t>转诊会诊服务中心专家信息表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>
            <p:custDataLst>
              <p:tags r:id="rId6"/>
            </p:custDataLst>
          </p:nvPr>
        </p:nvSpPr>
        <p:spPr>
          <a:xfrm>
            <a:off x="1691640" y="1412875"/>
            <a:ext cx="2533015" cy="1353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>
                <a:solidFill>
                  <a:srgbClr val="0070C0"/>
                </a:solidFill>
              </a:rPr>
              <a:t>谢成钧</a:t>
            </a:r>
            <a:endParaRPr lang="zh-CN" altLang="en-US" dirty="0" smtClean="0">
              <a:solidFill>
                <a:srgbClr val="0070C0"/>
              </a:solidFill>
            </a:endParaRPr>
          </a:p>
          <a:p>
            <a:r>
              <a:rPr lang="zh-CN" altLang="en-US" sz="1400" b="1" dirty="0" smtClean="0">
                <a:sym typeface="+mn-ea"/>
              </a:rPr>
              <a:t>职称</a:t>
            </a:r>
            <a:r>
              <a:rPr lang="zh-CN" altLang="en-US" sz="1400" b="1" dirty="0" smtClean="0"/>
              <a:t>：副主任药师 </a:t>
            </a:r>
            <a:endParaRPr lang="zh-CN" altLang="en-US" sz="1400" b="1" dirty="0" smtClean="0"/>
          </a:p>
          <a:p>
            <a:pPr indent="0" fontAlgn="auto">
              <a:lnSpc>
                <a:spcPts val="3000"/>
              </a:lnSpc>
            </a:pPr>
            <a:r>
              <a:rPr lang="zh-CN" altLang="en-US" sz="1400" b="1" dirty="0" smtClean="0"/>
              <a:t>专业：药学</a:t>
            </a:r>
            <a:endParaRPr lang="zh-CN" altLang="en-US" sz="1400" b="1" dirty="0" smtClean="0"/>
          </a:p>
          <a:p>
            <a:pPr>
              <a:lnSpc>
                <a:spcPts val="3000"/>
              </a:lnSpc>
            </a:pPr>
            <a:endParaRPr lang="zh-CN" altLang="en-US" sz="1400" b="1" dirty="0" smtClean="0"/>
          </a:p>
        </p:txBody>
      </p:sp>
      <p:pic>
        <p:nvPicPr>
          <p:cNvPr id="22" name="图片 21" descr="1221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357158" y="357166"/>
            <a:ext cx="500066" cy="502758"/>
          </a:xfrm>
          <a:prstGeom prst="rect">
            <a:avLst/>
          </a:prstGeom>
        </p:spPr>
      </p:pic>
      <p:pic>
        <p:nvPicPr>
          <p:cNvPr id="3" name="图片 2" descr="谢成钧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95605" y="1263650"/>
            <a:ext cx="1189990" cy="144399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tags/tag1.xml><?xml version="1.0" encoding="utf-8"?>
<p:tagLst xmlns:p="http://schemas.openxmlformats.org/presentationml/2006/main">
  <p:tag name="KSO_WM_DIAGRAM_VIRTUALLY_FRAME" val="{&quot;height&quot;:498.12677165354324,&quot;left&quot;:11.24763779527559,&quot;top&quot;:14.873228346456694,&quot;width&quot;:697.5047244094487}"/>
</p:tagLst>
</file>

<file path=ppt/tags/tag10.xml><?xml version="1.0" encoding="utf-8"?>
<p:tagLst xmlns:p="http://schemas.openxmlformats.org/presentationml/2006/main">
  <p:tag name="KSO_WM_DIAGRAM_VIRTUALLY_FRAME" val="{&quot;height&quot;:493.22677165354355,&quot;left&quot;:17.04763779527559,&quot;top&quot;:19.773228346456655,&quot;width&quot;:691.7047244094488}"/>
</p:tagLst>
</file>

<file path=ppt/tags/tag11.xml><?xml version="1.0" encoding="utf-8"?>
<p:tagLst xmlns:p="http://schemas.openxmlformats.org/presentationml/2006/main">
  <p:tag name="KSO_WM_DIAGRAM_VIRTUALLY_FRAME" val="{&quot;height&quot;:493.22677165354355,&quot;left&quot;:17.04763779527559,&quot;top&quot;:19.773228346456655,&quot;width&quot;:691.7047244094488}"/>
</p:tagLst>
</file>

<file path=ppt/tags/tag12.xml><?xml version="1.0" encoding="utf-8"?>
<p:tagLst xmlns:p="http://schemas.openxmlformats.org/presentationml/2006/main">
  <p:tag name="KSO_WM_DIAGRAM_VIRTUALLY_FRAME" val="{&quot;height&quot;:493.22677165354355,&quot;left&quot;:17.04763779527559,&quot;top&quot;:19.773228346456655,&quot;width&quot;:691.7047244094488}"/>
</p:tagLst>
</file>

<file path=ppt/tags/tag13.xml><?xml version="1.0" encoding="utf-8"?>
<p:tagLst xmlns:p="http://schemas.openxmlformats.org/presentationml/2006/main">
  <p:tag name="KSO_WM_DIAGRAM_VIRTUALLY_FRAME" val="{&quot;height&quot;:493.22677165354355,&quot;left&quot;:17.04763779527559,&quot;top&quot;:19.773228346456655,&quot;width&quot;:691.7047244094488}"/>
</p:tagLst>
</file>

<file path=ppt/tags/tag14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15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16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17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18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19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2.xml><?xml version="1.0" encoding="utf-8"?>
<p:tagLst xmlns:p="http://schemas.openxmlformats.org/presentationml/2006/main">
  <p:tag name="KSO_WM_DIAGRAM_VIRTUALLY_FRAME" val="{&quot;height&quot;:498.12677165354324,&quot;left&quot;:11.24763779527559,&quot;top&quot;:14.873228346456694,&quot;width&quot;:697.5047244094487}"/>
</p:tagLst>
</file>

<file path=ppt/tags/tag20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21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22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23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24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25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26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27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28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29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3.xml><?xml version="1.0" encoding="utf-8"?>
<p:tagLst xmlns:p="http://schemas.openxmlformats.org/presentationml/2006/main">
  <p:tag name="KSO_WM_DIAGRAM_VIRTUALLY_FRAME" val="{&quot;height&quot;:498.12677165354324,&quot;left&quot;:11.24763779527559,&quot;top&quot;:14.873228346456694,&quot;width&quot;:697.5047244094487}"/>
</p:tagLst>
</file>

<file path=ppt/tags/tag30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31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32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33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34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35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36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37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38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39.xml><?xml version="1.0" encoding="utf-8"?>
<p:tagLst xmlns:p="http://schemas.openxmlformats.org/presentationml/2006/main">
  <p:tag name="KSO_WM_DIAGRAM_VIRTUALLY_FRAME" val="{&quot;height&quot;:496.12677165354324,&quot;left&quot;:11.24763779527559,&quot;top&quot;:16.873228346456692,&quot;width&quot;:697.5047244094487}"/>
</p:tagLst>
</file>

<file path=ppt/tags/tag4.xml><?xml version="1.0" encoding="utf-8"?>
<p:tagLst xmlns:p="http://schemas.openxmlformats.org/presentationml/2006/main">
  <p:tag name="KSO_WM_DIAGRAM_VIRTUALLY_FRAME" val="{&quot;height&quot;:498.12677165354324,&quot;left&quot;:11.24763779527559,&quot;top&quot;:14.873228346456694,&quot;width&quot;:697.5047244094487}"/>
</p:tagLst>
</file>

<file path=ppt/tags/tag40.xml><?xml version="1.0" encoding="utf-8"?>
<p:tagLst xmlns:p="http://schemas.openxmlformats.org/presentationml/2006/main">
  <p:tag name="KSO_WPP_MARK_KEY" val="186cddd7-cdb5-4df4-b9b3-fbb510473908"/>
  <p:tag name="COMMONDATA" val="eyJoZGlkIjoiOGMzNmZkNDI2NDdjMzVlNDI4M2M2NzJkMzc2NWEzMDcifQ=="/>
</p:tagLst>
</file>

<file path=ppt/tags/tag5.xml><?xml version="1.0" encoding="utf-8"?>
<p:tagLst xmlns:p="http://schemas.openxmlformats.org/presentationml/2006/main">
  <p:tag name="KSO_WM_DIAGRAM_VIRTUALLY_FRAME" val="{&quot;height&quot;:498.12677165354324,&quot;left&quot;:11.24763779527559,&quot;top&quot;:14.873228346456694,&quot;width&quot;:697.5047244094487}"/>
</p:tagLst>
</file>

<file path=ppt/tags/tag6.xml><?xml version="1.0" encoding="utf-8"?>
<p:tagLst xmlns:p="http://schemas.openxmlformats.org/presentationml/2006/main">
  <p:tag name="KSO_WM_DIAGRAM_VIRTUALLY_FRAME" val="{&quot;height&quot;:498.12677165354324,&quot;left&quot;:11.24763779527559,&quot;top&quot;:14.873228346456694,&quot;width&quot;:697.5047244094487}"/>
</p:tagLst>
</file>

<file path=ppt/tags/tag7.xml><?xml version="1.0" encoding="utf-8"?>
<p:tagLst xmlns:p="http://schemas.openxmlformats.org/presentationml/2006/main">
  <p:tag name="KSO_WM_DIAGRAM_VIRTUALLY_FRAME" val="{&quot;height&quot;:493.22677165354355,&quot;left&quot;:17.04763779527559,&quot;top&quot;:19.773228346456655,&quot;width&quot;:691.7047244094488}"/>
</p:tagLst>
</file>

<file path=ppt/tags/tag8.xml><?xml version="1.0" encoding="utf-8"?>
<p:tagLst xmlns:p="http://schemas.openxmlformats.org/presentationml/2006/main">
  <p:tag name="KSO_WM_DIAGRAM_VIRTUALLY_FRAME" val="{&quot;height&quot;:493.22677165354355,&quot;left&quot;:17.04763779527559,&quot;top&quot;:19.773228346456655,&quot;width&quot;:691.7047244094488}"/>
</p:tagLst>
</file>

<file path=ppt/tags/tag9.xml><?xml version="1.0" encoding="utf-8"?>
<p:tagLst xmlns:p="http://schemas.openxmlformats.org/presentationml/2006/main">
  <p:tag name="KSO_WM_DIAGRAM_VIRTUALLY_FRAME" val="{&quot;height&quot;:493.22677165354355,&quot;left&quot;:17.04763779527559,&quot;top&quot;:19.773228346456655,&quot;width&quot;:691.7047244094488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699</Words>
  <Application>WPS 演示</Application>
  <PresentationFormat>全屏显示(4:3)</PresentationFormat>
  <Paragraphs>73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5" baseType="lpstr">
      <vt:lpstr>Arial</vt:lpstr>
      <vt:lpstr>宋体</vt:lpstr>
      <vt:lpstr>Wingdings</vt:lpstr>
      <vt:lpstr>Calibri</vt:lpstr>
      <vt:lpstr>微软雅黑</vt:lpstr>
      <vt:lpstr>Arial Unicode MS</vt:lpstr>
      <vt:lpstr>Wingdings</vt:lpstr>
      <vt:lpstr>江城圆体 400W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我biu</cp:lastModifiedBy>
  <cp:revision>218</cp:revision>
  <dcterms:created xsi:type="dcterms:W3CDTF">2018-07-10T02:07:00Z</dcterms:created>
  <dcterms:modified xsi:type="dcterms:W3CDTF">2026-05-20T10:04:15Z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B7DAE4DEEBCB4538819766DAC678C475_13</vt:lpwstr>
  </property>
</Properties>
</file>